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9"/>
  </p:notes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71"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60"/>
  </p:normalViewPr>
  <p:slideViewPr>
    <p:cSldViewPr>
      <p:cViewPr>
        <p:scale>
          <a:sx n="82" d="100"/>
          <a:sy n="82" d="100"/>
        </p:scale>
        <p:origin x="-10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28B13-E5E4-400A-BB09-91A385D03ED6}" type="datetimeFigureOut">
              <a:rPr lang="en-US" smtClean="0"/>
              <a:t>4/8/2016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D327D-EE74-4B1C-9B8D-19D9D37494B7}" type="slidenum">
              <a:rPr lang="en-US" smtClean="0"/>
              <a:t>‹#›</a:t>
            </a:fld>
            <a:endParaRPr lang="en-US"/>
          </a:p>
        </p:txBody>
      </p:sp>
    </p:spTree>
    <p:extLst>
      <p:ext uri="{BB962C8B-B14F-4D97-AF65-F5344CB8AC3E}">
        <p14:creationId xmlns:p14="http://schemas.microsoft.com/office/powerpoint/2010/main" val="340094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633F43F-83EC-493D-9FF7-6FBBEA6ECFD3}" type="datetimeFigureOut">
              <a:rPr lang="en-US" smtClean="0"/>
              <a:t>4/8/2016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49B0003-04B0-4FEC-AEDD-A0AC81DF28C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33F43F-83EC-493D-9FF7-6FBBEA6ECFD3}" type="datetimeFigureOut">
              <a:rPr lang="en-US" smtClean="0"/>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B0003-04B0-4FEC-AEDD-A0AC81DF28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33F43F-83EC-493D-9FF7-6FBBEA6ECFD3}" type="datetimeFigureOut">
              <a:rPr lang="en-US" smtClean="0"/>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B0003-04B0-4FEC-AEDD-A0AC81DF28C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633F43F-83EC-493D-9FF7-6FBBEA6ECFD3}" type="datetimeFigureOut">
              <a:rPr lang="en-US" smtClean="0"/>
              <a:t>4/8/2016</a:t>
            </a:fld>
            <a:endParaRPr lang="en-US"/>
          </a:p>
        </p:txBody>
      </p:sp>
      <p:sp>
        <p:nvSpPr>
          <p:cNvPr id="9" name="Slide Number Placeholder 8"/>
          <p:cNvSpPr>
            <a:spLocks noGrp="1"/>
          </p:cNvSpPr>
          <p:nvPr>
            <p:ph type="sldNum" sz="quarter" idx="15"/>
          </p:nvPr>
        </p:nvSpPr>
        <p:spPr/>
        <p:txBody>
          <a:bodyPr rtlCol="0"/>
          <a:lstStyle/>
          <a:p>
            <a:fld id="{A49B0003-04B0-4FEC-AEDD-A0AC81DF28C2}"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633F43F-83EC-493D-9FF7-6FBBEA6ECFD3}" type="datetimeFigureOut">
              <a:rPr lang="en-US" smtClean="0"/>
              <a:t>4/8/2016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49B0003-04B0-4FEC-AEDD-A0AC81DF28C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633F43F-83EC-493D-9FF7-6FBBEA6ECFD3}" type="datetimeFigureOut">
              <a:rPr lang="en-US" smtClean="0"/>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B0003-04B0-4FEC-AEDD-A0AC81DF28C2}"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633F43F-83EC-493D-9FF7-6FBBEA6ECFD3}" type="datetimeFigureOut">
              <a:rPr lang="en-US" smtClean="0"/>
              <a:t>4/8/2016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9B0003-04B0-4FEC-AEDD-A0AC81DF28C2}"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633F43F-83EC-493D-9FF7-6FBBEA6ECFD3}" type="datetimeFigureOut">
              <a:rPr lang="en-US" smtClean="0"/>
              <a:t>4/8/2016</a:t>
            </a:fld>
            <a:endParaRPr lang="en-US"/>
          </a:p>
        </p:txBody>
      </p:sp>
      <p:sp>
        <p:nvSpPr>
          <p:cNvPr id="7" name="Slide Number Placeholder 6"/>
          <p:cNvSpPr>
            <a:spLocks noGrp="1"/>
          </p:cNvSpPr>
          <p:nvPr>
            <p:ph type="sldNum" sz="quarter" idx="11"/>
          </p:nvPr>
        </p:nvSpPr>
        <p:spPr/>
        <p:txBody>
          <a:bodyPr rtlCol="0"/>
          <a:lstStyle/>
          <a:p>
            <a:fld id="{A49B0003-04B0-4FEC-AEDD-A0AC81DF28C2}"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3F43F-83EC-493D-9FF7-6FBBEA6ECFD3}" type="datetimeFigureOut">
              <a:rPr lang="en-US" smtClean="0"/>
              <a:t>4/8/2016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9B0003-04B0-4FEC-AEDD-A0AC81DF28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633F43F-83EC-493D-9FF7-6FBBEA6ECFD3}" type="datetimeFigureOut">
              <a:rPr lang="en-US" smtClean="0"/>
              <a:t>4/8/2016</a:t>
            </a:fld>
            <a:endParaRPr lang="en-US"/>
          </a:p>
        </p:txBody>
      </p:sp>
      <p:sp>
        <p:nvSpPr>
          <p:cNvPr id="22" name="Slide Number Placeholder 21"/>
          <p:cNvSpPr>
            <a:spLocks noGrp="1"/>
          </p:cNvSpPr>
          <p:nvPr>
            <p:ph type="sldNum" sz="quarter" idx="15"/>
          </p:nvPr>
        </p:nvSpPr>
        <p:spPr/>
        <p:txBody>
          <a:bodyPr rtlCol="0"/>
          <a:lstStyle/>
          <a:p>
            <a:fld id="{A49B0003-04B0-4FEC-AEDD-A0AC81DF28C2}"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633F43F-83EC-493D-9FF7-6FBBEA6ECFD3}" type="datetimeFigureOut">
              <a:rPr lang="en-US" smtClean="0"/>
              <a:t>4/8/2016</a:t>
            </a:fld>
            <a:endParaRPr lang="en-US"/>
          </a:p>
        </p:txBody>
      </p:sp>
      <p:sp>
        <p:nvSpPr>
          <p:cNvPr id="18" name="Slide Number Placeholder 17"/>
          <p:cNvSpPr>
            <a:spLocks noGrp="1"/>
          </p:cNvSpPr>
          <p:nvPr>
            <p:ph type="sldNum" sz="quarter" idx="11"/>
          </p:nvPr>
        </p:nvSpPr>
        <p:spPr/>
        <p:txBody>
          <a:bodyPr rtlCol="0"/>
          <a:lstStyle/>
          <a:p>
            <a:fld id="{A49B0003-04B0-4FEC-AEDD-A0AC81DF28C2}"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633F43F-83EC-493D-9FF7-6FBBEA6ECFD3}" type="datetimeFigureOut">
              <a:rPr lang="en-US" smtClean="0"/>
              <a:t>4/8/2016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9B0003-04B0-4FEC-AEDD-A0AC81DF28C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3.bp.blogspot.com/-nZie0k6Lygw/VAraWBfKegI/AAAAAAAARGg/37yIXG_K81k/s1600/ScreenHunter_04+Sep.+06+16.28.gi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violympic.vn/"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5171" y="1219200"/>
            <a:ext cx="8598829" cy="2492990"/>
          </a:xfrm>
          <a:prstGeom prst="rect">
            <a:avLst/>
          </a:prstGeom>
          <a:noFill/>
        </p:spPr>
        <p:txBody>
          <a:bodyPr wrap="none" rtlCol="0">
            <a:spAutoFit/>
          </a:bodyPr>
          <a:lstStyle/>
          <a:p>
            <a:pPr>
              <a:lnSpc>
                <a:spcPct val="150000"/>
              </a:lnSpc>
            </a:pPr>
            <a:r>
              <a:rPr lang="en-US" sz="3200" b="1" smtClean="0">
                <a:solidFill>
                  <a:schemeClr val="accent6">
                    <a:lumMod val="75000"/>
                  </a:schemeClr>
                </a:solidFill>
              </a:rPr>
              <a:t>CHUYÊN ĐỀ: </a:t>
            </a:r>
          </a:p>
          <a:p>
            <a:pPr algn="ctr">
              <a:lnSpc>
                <a:spcPct val="150000"/>
              </a:lnSpc>
            </a:pPr>
            <a:r>
              <a:rPr lang="en-US" sz="3600" b="1" smtClean="0">
                <a:solidFill>
                  <a:schemeClr val="accent6">
                    <a:lumMod val="75000"/>
                  </a:schemeClr>
                </a:solidFill>
              </a:rPr>
              <a:t>HƯỚNG DẪN ĐĂNG KÝ DỰ THI </a:t>
            </a:r>
          </a:p>
          <a:p>
            <a:pPr algn="ctr">
              <a:lnSpc>
                <a:spcPct val="150000"/>
              </a:lnSpc>
            </a:pPr>
            <a:r>
              <a:rPr lang="en-US" sz="3600" b="1" smtClean="0">
                <a:solidFill>
                  <a:schemeClr val="accent6">
                    <a:lumMod val="75000"/>
                  </a:schemeClr>
                </a:solidFill>
              </a:rPr>
              <a:t>VIOLYMPIC TOÁN</a:t>
            </a:r>
            <a:endParaRPr lang="en-US" sz="3600" b="1">
              <a:solidFill>
                <a:schemeClr val="accent6">
                  <a:lumMod val="75000"/>
                </a:schemeClr>
              </a:solidFill>
            </a:endParaRPr>
          </a:p>
        </p:txBody>
      </p:sp>
    </p:spTree>
    <p:extLst>
      <p:ext uri="{BB962C8B-B14F-4D97-AF65-F5344CB8AC3E}">
        <p14:creationId xmlns:p14="http://schemas.microsoft.com/office/powerpoint/2010/main" val="1746649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646331"/>
          </a:xfrm>
          <a:prstGeom prst="rect">
            <a:avLst/>
          </a:prstGeom>
        </p:spPr>
        <p:txBody>
          <a:bodyPr wrap="square">
            <a:spAutoFit/>
          </a:bodyPr>
          <a:lstStyle/>
          <a:p>
            <a:pPr algn="just"/>
            <a:r>
              <a:rPr lang="en-US" dirty="0" smtClean="0"/>
              <a:t>      </a:t>
            </a:r>
            <a:r>
              <a:rPr lang="vi-VN" dirty="0" smtClean="0"/>
              <a:t>Tùy </a:t>
            </a:r>
            <a:r>
              <a:rPr lang="vi-VN" dirty="0"/>
              <a:t>thuộc vào từng khối lớp cũng như mỗi vòng thi, các dạng bài trong mỗi vòng thi sẽ được BTC lựa chọn trong những dạng bài thi dưới đây:</a:t>
            </a:r>
            <a:endParaRPr lang="en-US" dirty="0"/>
          </a:p>
        </p:txBody>
      </p:sp>
      <p:sp>
        <p:nvSpPr>
          <p:cNvPr id="4" name="Rectangle 3">
            <a:hlinkClick r:id="rId2" action="ppaction://hlinksldjump"/>
          </p:cNvPr>
          <p:cNvSpPr/>
          <p:nvPr/>
        </p:nvSpPr>
        <p:spPr>
          <a:xfrm>
            <a:off x="914400" y="905470"/>
            <a:ext cx="3962400" cy="369332"/>
          </a:xfrm>
          <a:prstGeom prst="rect">
            <a:avLst/>
          </a:prstGeom>
        </p:spPr>
        <p:txBody>
          <a:bodyPr wrap="square">
            <a:spAutoFit/>
          </a:bodyPr>
          <a:lstStyle/>
          <a:p>
            <a:r>
              <a:rPr lang="vi-VN" b="1" dirty="0" smtClean="0"/>
              <a:t>1. Kiểu </a:t>
            </a:r>
            <a:r>
              <a:rPr lang="vi-VN" b="1" dirty="0"/>
              <a:t>bài SẮP </a:t>
            </a:r>
            <a:r>
              <a:rPr lang="vi-VN" b="1" dirty="0" smtClean="0"/>
              <a:t>XẾP</a:t>
            </a:r>
            <a:r>
              <a:rPr lang="vi-VN" dirty="0"/>
              <a:t> </a:t>
            </a:r>
          </a:p>
        </p:txBody>
      </p:sp>
      <p:sp>
        <p:nvSpPr>
          <p:cNvPr id="6" name="Rectangle 5">
            <a:hlinkClick r:id="rId3" action="ppaction://hlinksldjump"/>
          </p:cNvPr>
          <p:cNvSpPr/>
          <p:nvPr/>
        </p:nvSpPr>
        <p:spPr>
          <a:xfrm>
            <a:off x="887644" y="1367135"/>
            <a:ext cx="3695242" cy="369332"/>
          </a:xfrm>
          <a:prstGeom prst="rect">
            <a:avLst/>
          </a:prstGeom>
        </p:spPr>
        <p:txBody>
          <a:bodyPr wrap="none">
            <a:spAutoFit/>
          </a:bodyPr>
          <a:lstStyle/>
          <a:p>
            <a:r>
              <a:rPr lang="en-US" b="1" dirty="0"/>
              <a:t>2. </a:t>
            </a:r>
            <a:r>
              <a:rPr lang="en-US" b="1" dirty="0" err="1"/>
              <a:t>Kiểu</a:t>
            </a:r>
            <a:r>
              <a:rPr lang="en-US" b="1" dirty="0"/>
              <a:t> </a:t>
            </a:r>
            <a:r>
              <a:rPr lang="en-US" b="1" dirty="0" err="1"/>
              <a:t>bài</a:t>
            </a:r>
            <a:r>
              <a:rPr lang="en-US" b="1" dirty="0"/>
              <a:t>: CẶP BẰNG </a:t>
            </a:r>
            <a:r>
              <a:rPr lang="en-US" b="1" dirty="0" smtClean="0"/>
              <a:t>NHAU</a:t>
            </a:r>
            <a:endParaRPr lang="en-US" dirty="0"/>
          </a:p>
        </p:txBody>
      </p:sp>
      <p:sp>
        <p:nvSpPr>
          <p:cNvPr id="7" name="Rectangle 6">
            <a:hlinkClick r:id="rId4" action="ppaction://hlinksldjump"/>
          </p:cNvPr>
          <p:cNvSpPr/>
          <p:nvPr/>
        </p:nvSpPr>
        <p:spPr>
          <a:xfrm>
            <a:off x="909415" y="1828800"/>
            <a:ext cx="5788250" cy="369332"/>
          </a:xfrm>
          <a:prstGeom prst="rect">
            <a:avLst/>
          </a:prstGeom>
        </p:spPr>
        <p:txBody>
          <a:bodyPr wrap="square">
            <a:spAutoFit/>
          </a:bodyPr>
          <a:lstStyle/>
          <a:p>
            <a:r>
              <a:rPr lang="en-US" b="1" dirty="0"/>
              <a:t>3.Kiểu </a:t>
            </a:r>
            <a:r>
              <a:rPr lang="en-US" b="1" dirty="0" err="1"/>
              <a:t>bài</a:t>
            </a:r>
            <a:r>
              <a:rPr lang="en-US" b="1" dirty="0"/>
              <a:t>: HOÀN THÀNH PHÉP TÍNH</a:t>
            </a:r>
            <a:endParaRPr lang="en-US" dirty="0"/>
          </a:p>
        </p:txBody>
      </p:sp>
      <p:sp>
        <p:nvSpPr>
          <p:cNvPr id="9" name="Rectangle 8">
            <a:hlinkClick r:id="rId5" action="ppaction://hlinksldjump"/>
          </p:cNvPr>
          <p:cNvSpPr/>
          <p:nvPr/>
        </p:nvSpPr>
        <p:spPr>
          <a:xfrm>
            <a:off x="914400" y="2286000"/>
            <a:ext cx="4379725" cy="369332"/>
          </a:xfrm>
          <a:prstGeom prst="rect">
            <a:avLst/>
          </a:prstGeom>
        </p:spPr>
        <p:txBody>
          <a:bodyPr wrap="none">
            <a:spAutoFit/>
          </a:bodyPr>
          <a:lstStyle/>
          <a:p>
            <a:r>
              <a:rPr lang="en-US" b="1" dirty="0"/>
              <a:t>4. </a:t>
            </a:r>
            <a:r>
              <a:rPr lang="en-US" b="1" dirty="0" err="1"/>
              <a:t>Kiểu</a:t>
            </a:r>
            <a:r>
              <a:rPr lang="en-US" b="1" dirty="0"/>
              <a:t> </a:t>
            </a:r>
            <a:r>
              <a:rPr lang="en-US" b="1" dirty="0" err="1"/>
              <a:t>bài</a:t>
            </a:r>
            <a:r>
              <a:rPr lang="en-US" b="1" dirty="0"/>
              <a:t>: KHỈ CON THÔNG THÁI</a:t>
            </a:r>
            <a:endParaRPr lang="en-US" dirty="0"/>
          </a:p>
        </p:txBody>
      </p:sp>
      <p:sp>
        <p:nvSpPr>
          <p:cNvPr id="10" name="Rectangle 9"/>
          <p:cNvSpPr/>
          <p:nvPr/>
        </p:nvSpPr>
        <p:spPr>
          <a:xfrm>
            <a:off x="945133" y="2743200"/>
            <a:ext cx="4381649" cy="369332"/>
          </a:xfrm>
          <a:prstGeom prst="rect">
            <a:avLst/>
          </a:prstGeom>
        </p:spPr>
        <p:txBody>
          <a:bodyPr wrap="none">
            <a:spAutoFit/>
          </a:bodyPr>
          <a:lstStyle/>
          <a:p>
            <a:r>
              <a:rPr lang="vi-VN" b="1" dirty="0"/>
              <a:t>5. Kiểu bài: VƯỢT CHƯỚNG NGẠI VẬT</a:t>
            </a:r>
            <a:endParaRPr lang="en-US" dirty="0"/>
          </a:p>
        </p:txBody>
      </p:sp>
      <p:sp>
        <p:nvSpPr>
          <p:cNvPr id="11" name="Rectangle 10"/>
          <p:cNvSpPr/>
          <p:nvPr/>
        </p:nvSpPr>
        <p:spPr>
          <a:xfrm>
            <a:off x="914400" y="3200400"/>
            <a:ext cx="3666388" cy="369332"/>
          </a:xfrm>
          <a:prstGeom prst="rect">
            <a:avLst/>
          </a:prstGeom>
        </p:spPr>
        <p:txBody>
          <a:bodyPr wrap="none">
            <a:spAutoFit/>
          </a:bodyPr>
          <a:lstStyle/>
          <a:p>
            <a:r>
              <a:rPr lang="en-US" b="1" dirty="0"/>
              <a:t>6. </a:t>
            </a:r>
            <a:r>
              <a:rPr lang="en-US" b="1" dirty="0" err="1"/>
              <a:t>Kiểu</a:t>
            </a:r>
            <a:r>
              <a:rPr lang="en-US" b="1" dirty="0"/>
              <a:t> </a:t>
            </a:r>
            <a:r>
              <a:rPr lang="en-US" b="1" dirty="0" err="1"/>
              <a:t>bài</a:t>
            </a:r>
            <a:r>
              <a:rPr lang="en-US" b="1" dirty="0"/>
              <a:t>: ĐI TÌM KHO BÁU</a:t>
            </a:r>
            <a:endParaRPr lang="en-US" dirty="0"/>
          </a:p>
        </p:txBody>
      </p:sp>
      <p:sp>
        <p:nvSpPr>
          <p:cNvPr id="12" name="Rectangle 11"/>
          <p:cNvSpPr/>
          <p:nvPr/>
        </p:nvSpPr>
        <p:spPr>
          <a:xfrm>
            <a:off x="909415" y="3733800"/>
            <a:ext cx="3833101" cy="369332"/>
          </a:xfrm>
          <a:prstGeom prst="rect">
            <a:avLst/>
          </a:prstGeom>
        </p:spPr>
        <p:txBody>
          <a:bodyPr wrap="none">
            <a:spAutoFit/>
          </a:bodyPr>
          <a:lstStyle/>
          <a:p>
            <a:r>
              <a:rPr lang="en-US" b="1" dirty="0"/>
              <a:t>7. </a:t>
            </a:r>
            <a:r>
              <a:rPr lang="en-US" b="1" dirty="0" err="1"/>
              <a:t>Kiểu</a:t>
            </a:r>
            <a:r>
              <a:rPr lang="en-US" b="1" dirty="0"/>
              <a:t> </a:t>
            </a:r>
            <a:r>
              <a:rPr lang="en-US" b="1" dirty="0" err="1"/>
              <a:t>bài</a:t>
            </a:r>
            <a:r>
              <a:rPr lang="en-US" b="1" dirty="0"/>
              <a:t>: CÓC VÀNG TÀI BA</a:t>
            </a:r>
            <a:endParaRPr lang="en-US" dirty="0"/>
          </a:p>
        </p:txBody>
      </p:sp>
      <p:sp>
        <p:nvSpPr>
          <p:cNvPr id="13" name="Rectangle 12"/>
          <p:cNvSpPr/>
          <p:nvPr/>
        </p:nvSpPr>
        <p:spPr>
          <a:xfrm>
            <a:off x="945133" y="4180114"/>
            <a:ext cx="3881191" cy="369332"/>
          </a:xfrm>
          <a:prstGeom prst="rect">
            <a:avLst/>
          </a:prstGeom>
        </p:spPr>
        <p:txBody>
          <a:bodyPr wrap="none">
            <a:spAutoFit/>
          </a:bodyPr>
          <a:lstStyle/>
          <a:p>
            <a:r>
              <a:rPr lang="en-US" b="1" dirty="0"/>
              <a:t>8. </a:t>
            </a:r>
            <a:r>
              <a:rPr lang="en-US" b="1" dirty="0" err="1"/>
              <a:t>Kiểu</a:t>
            </a:r>
            <a:r>
              <a:rPr lang="en-US" b="1" dirty="0"/>
              <a:t> </a:t>
            </a:r>
            <a:r>
              <a:rPr lang="en-US" b="1" dirty="0" err="1"/>
              <a:t>bài</a:t>
            </a:r>
            <a:r>
              <a:rPr lang="en-US" b="1" dirty="0"/>
              <a:t>: ĐỈNH NÚI TRÍ TUỆ</a:t>
            </a:r>
            <a:endParaRPr lang="en-US" dirty="0"/>
          </a:p>
        </p:txBody>
      </p:sp>
      <p:sp>
        <p:nvSpPr>
          <p:cNvPr id="14" name="Rectangle 13"/>
          <p:cNvSpPr/>
          <p:nvPr/>
        </p:nvSpPr>
        <p:spPr>
          <a:xfrm>
            <a:off x="945133" y="4614760"/>
            <a:ext cx="4543936" cy="369332"/>
          </a:xfrm>
          <a:prstGeom prst="rect">
            <a:avLst/>
          </a:prstGeom>
        </p:spPr>
        <p:txBody>
          <a:bodyPr wrap="none">
            <a:spAutoFit/>
          </a:bodyPr>
          <a:lstStyle/>
          <a:p>
            <a:r>
              <a:rPr lang="vi-VN" b="1" dirty="0"/>
              <a:t>9. Kiểu bài: Web tự luận, điền vào chỗ trống</a:t>
            </a:r>
            <a:endParaRPr lang="en-US" dirty="0"/>
          </a:p>
        </p:txBody>
      </p:sp>
      <p:sp>
        <p:nvSpPr>
          <p:cNvPr id="15" name="Rectangle 14"/>
          <p:cNvSpPr/>
          <p:nvPr/>
        </p:nvSpPr>
        <p:spPr>
          <a:xfrm>
            <a:off x="909415" y="5006255"/>
            <a:ext cx="3655168" cy="369332"/>
          </a:xfrm>
          <a:prstGeom prst="rect">
            <a:avLst/>
          </a:prstGeom>
        </p:spPr>
        <p:txBody>
          <a:bodyPr wrap="none">
            <a:spAutoFit/>
          </a:bodyPr>
          <a:lstStyle/>
          <a:p>
            <a:r>
              <a:rPr lang="en-US" b="1" dirty="0"/>
              <a:t>10. </a:t>
            </a:r>
            <a:r>
              <a:rPr lang="en-US" b="1" dirty="0" err="1"/>
              <a:t>Kiểu</a:t>
            </a:r>
            <a:r>
              <a:rPr lang="en-US" b="1" dirty="0"/>
              <a:t> </a:t>
            </a:r>
            <a:r>
              <a:rPr lang="en-US" b="1" dirty="0" err="1"/>
              <a:t>bài</a:t>
            </a:r>
            <a:r>
              <a:rPr lang="en-US" b="1" dirty="0"/>
              <a:t>: Web </a:t>
            </a:r>
            <a:r>
              <a:rPr lang="en-US" b="1" dirty="0" err="1"/>
              <a:t>trắc</a:t>
            </a:r>
            <a:r>
              <a:rPr lang="en-US" b="1" dirty="0"/>
              <a:t> </a:t>
            </a:r>
            <a:r>
              <a:rPr lang="en-US" b="1" dirty="0" err="1"/>
              <a:t>nghiệm</a:t>
            </a:r>
            <a:endParaRPr lang="en-US" dirty="0"/>
          </a:p>
        </p:txBody>
      </p:sp>
      <p:sp>
        <p:nvSpPr>
          <p:cNvPr id="3" name="Sun 2">
            <a:hlinkClick r:id="rId6" action="ppaction://hlinksldjump"/>
          </p:cNvPr>
          <p:cNvSpPr/>
          <p:nvPr/>
        </p:nvSpPr>
        <p:spPr>
          <a:xfrm>
            <a:off x="8153400" y="3733800"/>
            <a:ext cx="685800" cy="63098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12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6334"/>
            <a:ext cx="2544286" cy="369332"/>
          </a:xfrm>
          <a:prstGeom prst="rect">
            <a:avLst/>
          </a:prstGeom>
        </p:spPr>
        <p:txBody>
          <a:bodyPr wrap="none">
            <a:spAutoFit/>
          </a:bodyPr>
          <a:lstStyle/>
          <a:p>
            <a:r>
              <a:rPr lang="en-US" b="1" dirty="0"/>
              <a:t>1. </a:t>
            </a:r>
            <a:r>
              <a:rPr lang="en-US" b="1" dirty="0" err="1"/>
              <a:t>Kiểu</a:t>
            </a:r>
            <a:r>
              <a:rPr lang="en-US" b="1" dirty="0"/>
              <a:t> </a:t>
            </a:r>
            <a:r>
              <a:rPr lang="en-US" b="1" dirty="0" err="1"/>
              <a:t>bài</a:t>
            </a:r>
            <a:r>
              <a:rPr lang="en-US" b="1" dirty="0"/>
              <a:t> SẮP XẾP</a:t>
            </a:r>
            <a:endParaRPr lang="en-US" dirty="0"/>
          </a:p>
        </p:txBody>
      </p:sp>
      <p:pic>
        <p:nvPicPr>
          <p:cNvPr id="1026" name="Picture 2" descr="http://vnadmin.violympic.vn/Images/Ph%C6%B0%C6%A1ng/s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359035"/>
            <a:ext cx="3733800" cy="22424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7457" y="435705"/>
            <a:ext cx="3886200" cy="646331"/>
          </a:xfrm>
          <a:prstGeom prst="rect">
            <a:avLst/>
          </a:prstGeom>
        </p:spPr>
        <p:txBody>
          <a:bodyPr wrap="square">
            <a:spAutoFit/>
          </a:bodyPr>
          <a:lstStyle/>
          <a:p>
            <a:r>
              <a:rPr lang="vi-VN" dirty="0"/>
              <a:t>Bạn gặp màn hình hướng dẫn, bạn đọc kỹ yêu cầu</a:t>
            </a:r>
            <a:endParaRPr lang="en-US" dirty="0"/>
          </a:p>
        </p:txBody>
      </p:sp>
      <p:sp>
        <p:nvSpPr>
          <p:cNvPr id="4" name="Rectangle 3"/>
          <p:cNvSpPr/>
          <p:nvPr/>
        </p:nvSpPr>
        <p:spPr>
          <a:xfrm>
            <a:off x="4648200" y="435705"/>
            <a:ext cx="3962400" cy="923330"/>
          </a:xfrm>
          <a:prstGeom prst="rect">
            <a:avLst/>
          </a:prstGeom>
        </p:spPr>
        <p:txBody>
          <a:bodyPr wrap="square">
            <a:spAutoFit/>
          </a:bodyPr>
          <a:lstStyle/>
          <a:p>
            <a:r>
              <a:rPr lang="vi-VN" dirty="0"/>
              <a:t>Sau khi đọc kỹ yêu cầu của dạng bài, bạn ấn vào nút bắt đầu, màn hình sẽ xuất hiện bảng câu hỏi.</a:t>
            </a:r>
            <a:endParaRPr lang="en-US" dirty="0"/>
          </a:p>
        </p:txBody>
      </p:sp>
      <p:pic>
        <p:nvPicPr>
          <p:cNvPr id="1028" name="Picture 4" descr="http://vnadmin.violympic.vn/Images/Ph%C6%B0%C6%A1ng/s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056" y="1348149"/>
            <a:ext cx="3886201" cy="22533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3617540"/>
            <a:ext cx="8534399" cy="3293209"/>
          </a:xfrm>
          <a:prstGeom prst="rect">
            <a:avLst/>
          </a:prstGeom>
        </p:spPr>
        <p:txBody>
          <a:bodyPr wrap="square">
            <a:spAutoFit/>
          </a:bodyPr>
          <a:lstStyle/>
          <a:p>
            <a:r>
              <a:rPr lang="vi-VN" sz="1600" b="1" dirty="0"/>
              <a:t>Cách thi:</a:t>
            </a:r>
            <a:endParaRPr lang="vi-VN" sz="1600" dirty="0"/>
          </a:p>
          <a:p>
            <a:r>
              <a:rPr lang="vi-VN" sz="1600" dirty="0"/>
              <a:t>Dùng con trỏ chuột ấn vào ô số, phép tính trong bảng lần lượt theo thứ tự từ lớn đến bé</a:t>
            </a:r>
          </a:p>
          <a:p>
            <a:r>
              <a:rPr lang="vi-VN" sz="1600" b="1" dirty="0"/>
              <a:t>Luật thi:</a:t>
            </a:r>
            <a:endParaRPr lang="vi-VN" sz="1600" dirty="0"/>
          </a:p>
          <a:p>
            <a:r>
              <a:rPr lang="vi-VN" sz="1600" dirty="0"/>
              <a:t>- Thời gian thi: 20 phút</a:t>
            </a:r>
          </a:p>
          <a:p>
            <a:r>
              <a:rPr lang="vi-VN" sz="1600" dirty="0"/>
              <a:t>- Số điểm tối đa: 100 điểm</a:t>
            </a:r>
          </a:p>
          <a:p>
            <a:r>
              <a:rPr lang="vi-VN" sz="1600" dirty="0"/>
              <a:t>- Khi người thi chọn nút “Bắt đầu” thì hệ thống bắt đầu tính thời gian làm bài của người thi. Có đồng hồ đếm ngược thời gian thông báo thời gian làm bài còn lại.</a:t>
            </a:r>
          </a:p>
          <a:p>
            <a:pPr marL="285750" indent="-285750">
              <a:buFontTx/>
              <a:buChar char="-"/>
            </a:pPr>
            <a:r>
              <a:rPr lang="vi-VN" sz="1600" dirty="0" smtClean="0"/>
              <a:t>Khi </a:t>
            </a:r>
            <a:r>
              <a:rPr lang="vi-VN" sz="1600" dirty="0"/>
              <a:t>người thi có sự lựa chọn và thao tác đúng cách chơi ô số đó sẽ xóa </a:t>
            </a:r>
            <a:r>
              <a:rPr lang="vi-VN" sz="1600" dirty="0" smtClean="0"/>
              <a:t>đi</a:t>
            </a:r>
            <a:endParaRPr lang="en-US" sz="1600" dirty="0" smtClean="0"/>
          </a:p>
          <a:p>
            <a:r>
              <a:rPr lang="vi-VN" sz="1600" dirty="0"/>
              <a:t> Khi lựa chọn sai thứ tự một ô nào đó ô số đó sẽ không xóa đi. Các em có quyền chọn lại ( sai không quá 3 lần).</a:t>
            </a:r>
          </a:p>
          <a:p>
            <a:r>
              <a:rPr lang="vi-VN" sz="1600" dirty="0"/>
              <a:t>- Bài thi kết thúc khi người thi đã hoàn thành, khi hết giờ chơi hoặc khi số lần sai của người thi vượt quá quy định. Điểm và thời gian thi sẽ được lưu lại.</a:t>
            </a:r>
          </a:p>
          <a:p>
            <a:pPr marL="285750" indent="-285750">
              <a:buFontTx/>
              <a:buChar char="-"/>
            </a:pPr>
            <a:endParaRPr lang="vi-VN" sz="1600" dirty="0"/>
          </a:p>
        </p:txBody>
      </p:sp>
      <p:sp>
        <p:nvSpPr>
          <p:cNvPr id="6" name="Sun 5">
            <a:hlinkClick r:id="rId4" action="ppaction://hlinksldjump"/>
          </p:cNvPr>
          <p:cNvSpPr/>
          <p:nvPr/>
        </p:nvSpPr>
        <p:spPr>
          <a:xfrm>
            <a:off x="8382000" y="3962400"/>
            <a:ext cx="761998" cy="778329"/>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09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arn(inVertical)">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vnadmin.violympic.vn/Images/Ph%C6%B0%C6%A1ng/s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99497"/>
            <a:ext cx="3673471" cy="2457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3029" y="228600"/>
            <a:ext cx="3695242" cy="369332"/>
          </a:xfrm>
          <a:prstGeom prst="rect">
            <a:avLst/>
          </a:prstGeom>
        </p:spPr>
        <p:txBody>
          <a:bodyPr wrap="none">
            <a:spAutoFit/>
          </a:bodyPr>
          <a:lstStyle/>
          <a:p>
            <a:r>
              <a:rPr lang="en-US" b="1" dirty="0"/>
              <a:t>2. </a:t>
            </a:r>
            <a:r>
              <a:rPr lang="en-US" b="1" dirty="0" err="1"/>
              <a:t>Kiểu</a:t>
            </a:r>
            <a:r>
              <a:rPr lang="en-US" b="1" dirty="0"/>
              <a:t> </a:t>
            </a:r>
            <a:r>
              <a:rPr lang="en-US" b="1" dirty="0" err="1"/>
              <a:t>bài</a:t>
            </a:r>
            <a:r>
              <a:rPr lang="en-US" b="1" dirty="0"/>
              <a:t>: CẶP BẰNG NHAU</a:t>
            </a:r>
            <a:endParaRPr lang="en-US" dirty="0"/>
          </a:p>
        </p:txBody>
      </p:sp>
      <p:sp>
        <p:nvSpPr>
          <p:cNvPr id="3" name="Rectangle 2"/>
          <p:cNvSpPr/>
          <p:nvPr/>
        </p:nvSpPr>
        <p:spPr>
          <a:xfrm>
            <a:off x="337456" y="3056948"/>
            <a:ext cx="8425543" cy="1200329"/>
          </a:xfrm>
          <a:prstGeom prst="rect">
            <a:avLst/>
          </a:prstGeom>
        </p:spPr>
        <p:txBody>
          <a:bodyPr wrap="square">
            <a:spAutoFit/>
          </a:bodyPr>
          <a:lstStyle/>
          <a:p>
            <a:r>
              <a:rPr lang="vi-VN" dirty="0"/>
              <a:t>Sau khi đọc kỹ yêu cầu của dạng bài, bạn ấn vào nút bắt đầu, màn hình sẽ xuất hiện bảng câu hỏi.</a:t>
            </a:r>
          </a:p>
          <a:p>
            <a:r>
              <a:rPr lang="vi-VN" dirty="0"/>
              <a:t/>
            </a:r>
            <a:br>
              <a:rPr lang="vi-VN" dirty="0"/>
            </a:br>
            <a:endParaRPr lang="en-US" dirty="0"/>
          </a:p>
        </p:txBody>
      </p:sp>
      <p:pic>
        <p:nvPicPr>
          <p:cNvPr id="2052" name="Picture 4" descr="http://vnadmin.violympic.vn/Images/Ph%C6%B0%C6%A1ng/s7.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038600"/>
            <a:ext cx="3559629" cy="24574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990600"/>
            <a:ext cx="7162800"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b="1" dirty="0"/>
              <a:t>Cách </a:t>
            </a:r>
            <a:r>
              <a:rPr lang="vi-VN" b="1" dirty="0" smtClean="0"/>
              <a:t>thi</a:t>
            </a:r>
            <a:endParaRPr lang="en-US" b="1" dirty="0" smtClean="0"/>
          </a:p>
          <a:p>
            <a:r>
              <a:rPr lang="en-US" dirty="0" err="1"/>
              <a:t>Dùng</a:t>
            </a:r>
            <a:r>
              <a:rPr lang="en-US" dirty="0"/>
              <a:t> con </a:t>
            </a:r>
            <a:r>
              <a:rPr lang="en-US" dirty="0" err="1"/>
              <a:t>trỏ</a:t>
            </a:r>
            <a:r>
              <a:rPr lang="en-US" dirty="0"/>
              <a:t> </a:t>
            </a:r>
            <a:r>
              <a:rPr lang="en-US" dirty="0" err="1"/>
              <a:t>chuột</a:t>
            </a:r>
            <a:r>
              <a:rPr lang="en-US" dirty="0"/>
              <a:t> </a:t>
            </a:r>
            <a:r>
              <a:rPr lang="en-US" dirty="0" err="1"/>
              <a:t>ấn</a:t>
            </a:r>
            <a:r>
              <a:rPr lang="en-US" dirty="0"/>
              <a:t> </a:t>
            </a:r>
            <a:r>
              <a:rPr lang="en-US" dirty="0" err="1"/>
              <a:t>vào</a:t>
            </a:r>
            <a:r>
              <a:rPr lang="en-US" dirty="0"/>
              <a:t> </a:t>
            </a:r>
            <a:r>
              <a:rPr lang="en-US" dirty="0" smtClean="0"/>
              <a:t>ô </a:t>
            </a:r>
            <a:r>
              <a:rPr lang="en-US" dirty="0" err="1" smtClean="0"/>
              <a:t>có</a:t>
            </a:r>
            <a:r>
              <a:rPr lang="en-US" dirty="0" smtClean="0"/>
              <a:t> </a:t>
            </a:r>
            <a:r>
              <a:rPr lang="en-US" dirty="0" err="1" smtClean="0"/>
              <a:t>giá</a:t>
            </a:r>
            <a:r>
              <a:rPr lang="en-US" dirty="0" smtClean="0"/>
              <a:t> </a:t>
            </a:r>
            <a:r>
              <a:rPr lang="en-US" dirty="0" err="1" smtClean="0"/>
              <a:t>trị</a:t>
            </a:r>
            <a:r>
              <a:rPr lang="en-US" dirty="0" smtClean="0"/>
              <a:t> </a:t>
            </a:r>
            <a:r>
              <a:rPr lang="en-US" dirty="0" err="1" smtClean="0"/>
              <a:t>tương</a:t>
            </a:r>
            <a:r>
              <a:rPr lang="en-US" dirty="0" smtClean="0"/>
              <a:t> </a:t>
            </a:r>
            <a:r>
              <a:rPr lang="en-US" dirty="0" err="1" smtClean="0"/>
              <a:t>đương</a:t>
            </a:r>
            <a:r>
              <a:rPr lang="en-US" dirty="0" smtClean="0"/>
              <a:t> </a:t>
            </a:r>
            <a:r>
              <a:rPr lang="en-US" dirty="0" err="1" smtClean="0"/>
              <a:t>nhau</a:t>
            </a:r>
            <a:r>
              <a:rPr lang="en-US" dirty="0" smtClean="0"/>
              <a:t>.</a:t>
            </a:r>
            <a:endParaRPr lang="vi-VN" dirty="0"/>
          </a:p>
          <a:p>
            <a:r>
              <a:rPr lang="vi-VN" b="1" dirty="0"/>
              <a:t>Luật thi:</a:t>
            </a:r>
            <a:endParaRPr lang="vi-VN" dirty="0"/>
          </a:p>
          <a:p>
            <a:r>
              <a:rPr lang="vi-VN" dirty="0"/>
              <a:t>- Thời gian thi: 20 phút</a:t>
            </a:r>
          </a:p>
          <a:p>
            <a:r>
              <a:rPr lang="vi-VN" dirty="0"/>
              <a:t>- Số điểm tối đa: 100 điểm</a:t>
            </a:r>
          </a:p>
          <a:p>
            <a:pPr marL="285750" indent="-285750">
              <a:buFontTx/>
              <a:buChar char="-"/>
            </a:pPr>
            <a:r>
              <a:rPr lang="vi-VN" dirty="0" smtClean="0"/>
              <a:t>Khi </a:t>
            </a:r>
            <a:r>
              <a:rPr lang="vi-VN" dirty="0"/>
              <a:t>người thi chọn nút “Bắt Đầu” thì hệ thống sẽ tính thời gian làm bài. Có đồng hồ đếm ngược thời gian thông báo thời gian làm bài còn lại</a:t>
            </a:r>
            <a:r>
              <a:rPr lang="vi-VN" dirty="0" smtClean="0"/>
              <a:t>.</a:t>
            </a:r>
            <a:endParaRPr lang="en-US" dirty="0" smtClean="0"/>
          </a:p>
          <a:p>
            <a:pPr marL="285750" indent="-285750">
              <a:buFontTx/>
              <a:buChar char="-"/>
            </a:pPr>
            <a:r>
              <a:rPr lang="vi-VN" dirty="0" smtClean="0"/>
              <a:t>Khi </a:t>
            </a:r>
            <a:r>
              <a:rPr lang="vi-VN" dirty="0"/>
              <a:t>người thi xác định đúng 1 cặp 2 ô có giá trị bằng nhau và dùng chuột click vào 2 ô đó thì 2 ô vừa chọn sẽ bị xóa đi</a:t>
            </a:r>
            <a:r>
              <a:rPr lang="vi-VN" dirty="0" smtClean="0"/>
              <a:t>.</a:t>
            </a:r>
            <a:endParaRPr lang="en-US" dirty="0" smtClean="0"/>
          </a:p>
          <a:p>
            <a:r>
              <a:rPr lang="vi-VN" dirty="0"/>
              <a:t>Khi người thi có lựa chọn sai hoặc thao tác sai 2 ô số đó sẽ không bị xóa. Người thi được tiếp tục kích vào 2 ô để xác định cặp bằng nhau. Lưu ý: không ấn tiếp lần 3 kết hợp với 2 lần trước để xác định cặp bằng nhau mới.</a:t>
            </a:r>
          </a:p>
          <a:p>
            <a:r>
              <a:rPr lang="vi-VN" dirty="0"/>
              <a:t>- Người thi lựa chọn sai sẽ được lựa chọn lại để làm tiếp ( nhưng không sai quá 3 lần).</a:t>
            </a:r>
          </a:p>
          <a:p>
            <a:r>
              <a:rPr lang="vi-VN" dirty="0"/>
              <a:t>- Bài thi kết thúc khi người thi đã hoàn thành, khi hết giờ làm, hoặc khi số lần sai của người thi vượt quá quy định. Điểm và thời gian làm sẽ được lưu lại.</a:t>
            </a:r>
          </a:p>
          <a:p>
            <a:pPr marL="285750" indent="-285750">
              <a:buFontTx/>
              <a:buChar char="-"/>
            </a:pPr>
            <a:endParaRPr lang="vi-VN" dirty="0"/>
          </a:p>
        </p:txBody>
      </p:sp>
      <p:sp>
        <p:nvSpPr>
          <p:cNvPr id="5" name="Sun 4">
            <a:hlinkClick r:id="rId4" action="ppaction://hlinksldjump"/>
          </p:cNvPr>
          <p:cNvSpPr/>
          <p:nvPr/>
        </p:nvSpPr>
        <p:spPr>
          <a:xfrm>
            <a:off x="8382000" y="2362200"/>
            <a:ext cx="685800" cy="69474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76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31" presetClass="exit" presetSubtype="0" fill="hold" nodeType="afterEffect">
                                  <p:stCondLst>
                                    <p:cond delay="0"/>
                                  </p:stCondLst>
                                  <p:childTnLst>
                                    <p:anim calcmode="lin" valueType="num">
                                      <p:cBhvr>
                                        <p:cTn id="13" dur="1000"/>
                                        <p:tgtEl>
                                          <p:spTgt spid="2052"/>
                                        </p:tgtEl>
                                        <p:attrNameLst>
                                          <p:attrName>ppt_w</p:attrName>
                                        </p:attrNameLst>
                                      </p:cBhvr>
                                      <p:tavLst>
                                        <p:tav tm="0">
                                          <p:val>
                                            <p:strVal val="ppt_w"/>
                                          </p:val>
                                        </p:tav>
                                        <p:tav tm="100000">
                                          <p:val>
                                            <p:fltVal val="0"/>
                                          </p:val>
                                        </p:tav>
                                      </p:tavLst>
                                    </p:anim>
                                    <p:anim calcmode="lin" valueType="num">
                                      <p:cBhvr>
                                        <p:cTn id="14" dur="1000"/>
                                        <p:tgtEl>
                                          <p:spTgt spid="2052"/>
                                        </p:tgtEl>
                                        <p:attrNameLst>
                                          <p:attrName>ppt_h</p:attrName>
                                        </p:attrNameLst>
                                      </p:cBhvr>
                                      <p:tavLst>
                                        <p:tav tm="0">
                                          <p:val>
                                            <p:strVal val="ppt_h"/>
                                          </p:val>
                                        </p:tav>
                                        <p:tav tm="100000">
                                          <p:val>
                                            <p:fltVal val="0"/>
                                          </p:val>
                                        </p:tav>
                                      </p:tavLst>
                                    </p:anim>
                                    <p:anim calcmode="lin" valueType="num">
                                      <p:cBhvr>
                                        <p:cTn id="15" dur="1000"/>
                                        <p:tgtEl>
                                          <p:spTgt spid="2052"/>
                                        </p:tgtEl>
                                        <p:attrNameLst>
                                          <p:attrName>style.rotation</p:attrName>
                                        </p:attrNameLst>
                                      </p:cBhvr>
                                      <p:tavLst>
                                        <p:tav tm="0">
                                          <p:val>
                                            <p:fltVal val="0"/>
                                          </p:val>
                                        </p:tav>
                                        <p:tav tm="100000">
                                          <p:val>
                                            <p:fltVal val="90"/>
                                          </p:val>
                                        </p:tav>
                                      </p:tavLst>
                                    </p:anim>
                                    <p:animEffect transition="out" filter="fade">
                                      <p:cBhvr>
                                        <p:cTn id="16" dur="1000"/>
                                        <p:tgtEl>
                                          <p:spTgt spid="2052"/>
                                        </p:tgtEl>
                                      </p:cBhvr>
                                    </p:animEffect>
                                    <p:set>
                                      <p:cBhvr>
                                        <p:cTn id="17" dur="1" fill="hold">
                                          <p:stCondLst>
                                            <p:cond delay="999"/>
                                          </p:stCondLst>
                                        </p:cTn>
                                        <p:tgtEl>
                                          <p:spTgt spid="2052"/>
                                        </p:tgtEl>
                                        <p:attrNameLst>
                                          <p:attrName>style.visibility</p:attrName>
                                        </p:attrNameLst>
                                      </p:cBhvr>
                                      <p:to>
                                        <p:strVal val="hidden"/>
                                      </p:to>
                                    </p:set>
                                  </p:childTnLst>
                                </p:cTn>
                              </p:par>
                            </p:childTnLst>
                          </p:cTn>
                        </p:par>
                        <p:par>
                          <p:cTn id="18" fill="hold">
                            <p:stCondLst>
                              <p:cond delay="2000"/>
                            </p:stCondLst>
                            <p:childTnLst>
                              <p:par>
                                <p:cTn id="19" presetID="31" presetClass="exit" presetSubtype="0" fill="hold" nodeType="afterEffect">
                                  <p:stCondLst>
                                    <p:cond delay="0"/>
                                  </p:stCondLst>
                                  <p:childTnLst>
                                    <p:anim calcmode="lin" valueType="num">
                                      <p:cBhvr>
                                        <p:cTn id="20" dur="1000"/>
                                        <p:tgtEl>
                                          <p:spTgt spid="2050"/>
                                        </p:tgtEl>
                                        <p:attrNameLst>
                                          <p:attrName>ppt_w</p:attrName>
                                        </p:attrNameLst>
                                      </p:cBhvr>
                                      <p:tavLst>
                                        <p:tav tm="0">
                                          <p:val>
                                            <p:strVal val="ppt_w"/>
                                          </p:val>
                                        </p:tav>
                                        <p:tav tm="100000">
                                          <p:val>
                                            <p:fltVal val="0"/>
                                          </p:val>
                                        </p:tav>
                                      </p:tavLst>
                                    </p:anim>
                                    <p:anim calcmode="lin" valueType="num">
                                      <p:cBhvr>
                                        <p:cTn id="21" dur="1000"/>
                                        <p:tgtEl>
                                          <p:spTgt spid="2050"/>
                                        </p:tgtEl>
                                        <p:attrNameLst>
                                          <p:attrName>ppt_h</p:attrName>
                                        </p:attrNameLst>
                                      </p:cBhvr>
                                      <p:tavLst>
                                        <p:tav tm="0">
                                          <p:val>
                                            <p:strVal val="ppt_h"/>
                                          </p:val>
                                        </p:tav>
                                        <p:tav tm="100000">
                                          <p:val>
                                            <p:fltVal val="0"/>
                                          </p:val>
                                        </p:tav>
                                      </p:tavLst>
                                    </p:anim>
                                    <p:anim calcmode="lin" valueType="num">
                                      <p:cBhvr>
                                        <p:cTn id="22" dur="1000"/>
                                        <p:tgtEl>
                                          <p:spTgt spid="2050"/>
                                        </p:tgtEl>
                                        <p:attrNameLst>
                                          <p:attrName>style.rotation</p:attrName>
                                        </p:attrNameLst>
                                      </p:cBhvr>
                                      <p:tavLst>
                                        <p:tav tm="0">
                                          <p:val>
                                            <p:fltVal val="0"/>
                                          </p:val>
                                        </p:tav>
                                        <p:tav tm="100000">
                                          <p:val>
                                            <p:fltVal val="90"/>
                                          </p:val>
                                        </p:tav>
                                      </p:tavLst>
                                    </p:anim>
                                    <p:animEffect transition="out" filter="fade">
                                      <p:cBhvr>
                                        <p:cTn id="23" dur="1000"/>
                                        <p:tgtEl>
                                          <p:spTgt spid="2050"/>
                                        </p:tgtEl>
                                      </p:cBhvr>
                                    </p:animEffect>
                                    <p:set>
                                      <p:cBhvr>
                                        <p:cTn id="24" dur="1" fill="hold">
                                          <p:stCondLst>
                                            <p:cond delay="999"/>
                                          </p:stCondLst>
                                        </p:cTn>
                                        <p:tgtEl>
                                          <p:spTgt spid="2050"/>
                                        </p:tgtEl>
                                        <p:attrNameLst>
                                          <p:attrName>style.visibility</p:attrName>
                                        </p:attrNameLst>
                                      </p:cBhvr>
                                      <p:to>
                                        <p:strVal val="hidden"/>
                                      </p:to>
                                    </p:set>
                                  </p:childTnLst>
                                </p:cTn>
                              </p:par>
                            </p:childTnLst>
                          </p:cTn>
                        </p:par>
                        <p:par>
                          <p:cTn id="25" fill="hold">
                            <p:stCondLst>
                              <p:cond delay="3000"/>
                            </p:stCondLst>
                            <p:childTnLst>
                              <p:par>
                                <p:cTn id="26" presetID="6" presetClass="entr" presetSubtype="1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5791200" cy="369332"/>
          </a:xfrm>
          <a:prstGeom prst="rect">
            <a:avLst/>
          </a:prstGeom>
        </p:spPr>
        <p:txBody>
          <a:bodyPr wrap="square">
            <a:spAutoFit/>
          </a:bodyPr>
          <a:lstStyle/>
          <a:p>
            <a:r>
              <a:rPr lang="en-US" b="1" dirty="0"/>
              <a:t>3.Kiểu </a:t>
            </a:r>
            <a:r>
              <a:rPr lang="en-US" b="1" dirty="0" err="1"/>
              <a:t>bài</a:t>
            </a:r>
            <a:r>
              <a:rPr lang="en-US" b="1" dirty="0"/>
              <a:t>: HOÀN THÀNH PHÉP TÍNH</a:t>
            </a:r>
            <a:endParaRPr lang="en-US" dirty="0"/>
          </a:p>
        </p:txBody>
      </p:sp>
      <p:pic>
        <p:nvPicPr>
          <p:cNvPr id="3074" name="Picture 2" descr="http://vnadmin.violympic.vn/Images/Ph%C6%B0%C6%A1ng/s1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61999"/>
            <a:ext cx="4362450" cy="24574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04800" y="3219450"/>
            <a:ext cx="85038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Sau</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khi</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đọc</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kỹ</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yêu</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cầu</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dạng</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bạn</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ấn</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vào</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nút</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bắt</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đầu</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để</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làm</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bài</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thi</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khi</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đó</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màn</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hình</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sẽ</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hiển</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thị</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các</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ô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chưa</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câu</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b="0" i="0" u="none" strike="noStrike" cap="none" normalizeH="0" baseline="0" dirty="0" err="1" smtClean="0">
                <a:ln>
                  <a:noFill/>
                </a:ln>
                <a:solidFill>
                  <a:srgbClr val="000000"/>
                </a:solidFill>
                <a:effectLst/>
                <a:latin typeface="Times New Roman" pitchFamily="18" charset="0"/>
                <a:cs typeface="Times New Roman" pitchFamily="18" charset="0"/>
              </a:rPr>
              <a:t>hỏi</a:t>
            </a: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cs typeface="Times New Roman" pitchFamily="18" charset="0"/>
              </a:rPr>
              <a:t>  </a:t>
            </a:r>
          </a:p>
        </p:txBody>
      </p:sp>
      <p:pic>
        <p:nvPicPr>
          <p:cNvPr id="3076" name="Picture 4" descr="http://vnadmin.violympic.vn/Images/Ph%C6%B0%C6%A1ng/s1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4362450" cy="2457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990600"/>
            <a:ext cx="7696200" cy="424731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vi-VN" b="1" dirty="0"/>
              <a:t>Cách thi:</a:t>
            </a:r>
            <a:endParaRPr lang="vi-VN" dirty="0"/>
          </a:p>
          <a:p>
            <a:r>
              <a:rPr lang="vi-VN" dirty="0"/>
              <a:t>Người thi phối hợp giữa con trỏ chuột và bàn phím để điền các số còn thiếu vào chỗ trống để hoàn thành phép tính.</a:t>
            </a:r>
          </a:p>
          <a:p>
            <a:r>
              <a:rPr lang="vi-VN" b="1" dirty="0"/>
              <a:t>Luật thi:</a:t>
            </a:r>
            <a:endParaRPr lang="vi-VN" dirty="0"/>
          </a:p>
          <a:p>
            <a:r>
              <a:rPr lang="vi-VN" dirty="0"/>
              <a:t>- Thời gian thi: 20 phút</a:t>
            </a:r>
          </a:p>
          <a:p>
            <a:r>
              <a:rPr lang="vi-VN" dirty="0"/>
              <a:t>- Số điểm tối đa: 100 điểm</a:t>
            </a:r>
          </a:p>
          <a:p>
            <a:r>
              <a:rPr lang="vi-VN" dirty="0"/>
              <a:t>- Số câu hỏi: 10 câu hỏi</a:t>
            </a:r>
          </a:p>
          <a:p>
            <a:r>
              <a:rPr lang="vi-VN" dirty="0"/>
              <a:t>- Khi người thi chọn nút “Bắt Đầu” thì hệ thống sẽ tính thời gian làm bài của người thi. Có đồng hồ đếm ngược thời gian thông báo thời gian làm bài còn lại.</a:t>
            </a:r>
          </a:p>
          <a:p>
            <a:pPr marL="285750" indent="-285750">
              <a:buFontTx/>
              <a:buChar char="-"/>
            </a:pPr>
            <a:r>
              <a:rPr lang="vi-VN" dirty="0" smtClean="0"/>
              <a:t>Nếu </a:t>
            </a:r>
            <a:r>
              <a:rPr lang="vi-VN" dirty="0"/>
              <a:t>điền đúng đáp án, câu hỏi đó sẽ được tính điểm và màn hình sẽ chuyển sang câu hỏi tiếp theo</a:t>
            </a:r>
            <a:r>
              <a:rPr lang="vi-VN" dirty="0" smtClean="0"/>
              <a:t>.</a:t>
            </a:r>
            <a:endParaRPr lang="en-US" dirty="0" smtClean="0"/>
          </a:p>
          <a:p>
            <a:pPr marL="285750" indent="-285750">
              <a:buFontTx/>
              <a:buChar char="-"/>
            </a:pPr>
            <a:r>
              <a:rPr lang="vi-VN" dirty="0"/>
              <a:t>Nếu người thi điền sai đáp án, câu hỏi đó không được tính điểm, màn hình sẽ chuyển tiếp sang câu hỏi khác</a:t>
            </a:r>
            <a:r>
              <a:rPr lang="vi-VN" dirty="0" smtClean="0"/>
              <a:t>.</a:t>
            </a:r>
            <a:endParaRPr lang="en-US" dirty="0" smtClean="0"/>
          </a:p>
          <a:p>
            <a:pPr marL="285750" indent="-285750">
              <a:buFontTx/>
              <a:buChar char="-"/>
            </a:pPr>
            <a:r>
              <a:rPr lang="vi-VN" dirty="0"/>
              <a:t>Bài thi kết thúc khi người thi đã hoàn thành, khi hết giờ làm bài. Điểm và thời gian làm sẽ được lưu lại.</a:t>
            </a:r>
          </a:p>
        </p:txBody>
      </p:sp>
      <p:sp>
        <p:nvSpPr>
          <p:cNvPr id="5" name="Sun 4">
            <a:hlinkClick r:id="rId4" action="ppaction://hlinksldjump"/>
          </p:cNvPr>
          <p:cNvSpPr/>
          <p:nvPr/>
        </p:nvSpPr>
        <p:spPr>
          <a:xfrm>
            <a:off x="7086600" y="5791200"/>
            <a:ext cx="762000" cy="70485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98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076"/>
                                        </p:tgtEl>
                                        <p:attrNameLst>
                                          <p:attrName>style.visibility</p:attrName>
                                        </p:attrNameLst>
                                      </p:cBhvr>
                                      <p:to>
                                        <p:strVal val="hidden"/>
                                      </p:to>
                                    </p:set>
                                  </p:childTnLst>
                                </p:cTn>
                              </p:par>
                            </p:childTnLst>
                          </p:cTn>
                        </p:par>
                        <p:par>
                          <p:cTn id="11" fill="hold">
                            <p:stCondLst>
                              <p:cond delay="0"/>
                            </p:stCondLst>
                            <p:childTnLst>
                              <p:par>
                                <p:cTn id="12" presetID="16" presetClass="entr" presetSubtype="2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vnadmin.violympic.vn/Images/Ph%C6%B0%C6%A1ng/untitl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85410"/>
            <a:ext cx="4343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272534"/>
            <a:ext cx="4379725" cy="369332"/>
          </a:xfrm>
          <a:prstGeom prst="rect">
            <a:avLst/>
          </a:prstGeom>
        </p:spPr>
        <p:txBody>
          <a:bodyPr wrap="none">
            <a:spAutoFit/>
          </a:bodyPr>
          <a:lstStyle/>
          <a:p>
            <a:r>
              <a:rPr lang="en-US" b="1" dirty="0"/>
              <a:t>4. </a:t>
            </a:r>
            <a:r>
              <a:rPr lang="en-US" b="1" dirty="0" err="1"/>
              <a:t>Kiểu</a:t>
            </a:r>
            <a:r>
              <a:rPr lang="en-US" b="1" dirty="0"/>
              <a:t> </a:t>
            </a:r>
            <a:r>
              <a:rPr lang="en-US" b="1" dirty="0" err="1"/>
              <a:t>bài</a:t>
            </a:r>
            <a:r>
              <a:rPr lang="en-US" b="1" dirty="0"/>
              <a:t>: KHỈ CON THÔNG THÁI</a:t>
            </a:r>
            <a:endParaRPr lang="en-US" dirty="0"/>
          </a:p>
        </p:txBody>
      </p:sp>
      <p:sp>
        <p:nvSpPr>
          <p:cNvPr id="4" name="Rectangle 3"/>
          <p:cNvSpPr/>
          <p:nvPr/>
        </p:nvSpPr>
        <p:spPr>
          <a:xfrm>
            <a:off x="114300" y="3276600"/>
            <a:ext cx="8534400" cy="646331"/>
          </a:xfrm>
          <a:prstGeom prst="rect">
            <a:avLst/>
          </a:prstGeom>
        </p:spPr>
        <p:txBody>
          <a:bodyPr wrap="square">
            <a:spAutoFit/>
          </a:bodyPr>
          <a:lstStyle/>
          <a:p>
            <a:r>
              <a:rPr lang="vi-VN" dirty="0"/>
              <a:t>Sau khi đọc kỹ yêu cầu dạng bài, bạn ấn vào nút bắt đầu để làm bài thi, khi đó, màn hình sẽ hiển thị các ô chứa câu hỏi</a:t>
            </a:r>
            <a:endParaRPr lang="en-US" dirty="0"/>
          </a:p>
        </p:txBody>
      </p:sp>
      <p:pic>
        <p:nvPicPr>
          <p:cNvPr id="4100" name="Picture 4" descr="http://vnadmin.violympic.vn/Images/Ph%C6%B0%C6%A1ng/o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982" y="3948777"/>
            <a:ext cx="4381500" cy="2714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4546" y="1371600"/>
            <a:ext cx="7848600" cy="424731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b="1" dirty="0"/>
              <a:t>Cách thi:</a:t>
            </a:r>
            <a:endParaRPr lang="vi-VN" dirty="0"/>
          </a:p>
          <a:p>
            <a:r>
              <a:rPr lang="vi-VN" dirty="0"/>
              <a:t>Người thi dùng chuột, đưa chú khỉ cầm bảng số, phép tính, hình ảnh để treo vào đúng vị trí tương ứng.</a:t>
            </a:r>
          </a:p>
          <a:p>
            <a:r>
              <a:rPr lang="vi-VN" b="1" dirty="0"/>
              <a:t>Luật thi:</a:t>
            </a:r>
            <a:endParaRPr lang="vi-VN" dirty="0"/>
          </a:p>
          <a:p>
            <a:r>
              <a:rPr lang="vi-VN" dirty="0"/>
              <a:t>- Thời gian thi: 20 phút</a:t>
            </a:r>
          </a:p>
          <a:p>
            <a:r>
              <a:rPr lang="vi-VN" dirty="0"/>
              <a:t>- Số điểm tối đa: 100 điểm</a:t>
            </a:r>
          </a:p>
          <a:p>
            <a:r>
              <a:rPr lang="vi-VN" dirty="0"/>
              <a:t>- Số câu hỏi: 10 câu.</a:t>
            </a:r>
          </a:p>
          <a:p>
            <a:r>
              <a:rPr lang="vi-VN" dirty="0"/>
              <a:t>- Khi người thi chọn nút “Bắt Đầu” thì hệ thống sẽ tính thời gian làm bài của người thi. Có đồng hồ đếm ngược thời gian thông báo thời gian làm bài còn lại.</a:t>
            </a:r>
          </a:p>
          <a:p>
            <a:r>
              <a:rPr lang="vi-VN" dirty="0"/>
              <a:t>- Khi lựa chọn và làm đúng khỉ sẽ treo số hiển thị ra đúng vào số bằng nó và được cộng 10 điểm.</a:t>
            </a:r>
          </a:p>
          <a:p>
            <a:pPr marL="285750" indent="-285750">
              <a:buFontTx/>
              <a:buChar char="-"/>
            </a:pPr>
            <a:r>
              <a:rPr lang="vi-VN" dirty="0" smtClean="0"/>
              <a:t>Khi </a:t>
            </a:r>
            <a:r>
              <a:rPr lang="vi-VN" dirty="0"/>
              <a:t>lựa chọn và làm sai, câu hỏi đó không được tính điểm. Câu hỏi khác hiện ra để người thi làm tiếp</a:t>
            </a:r>
            <a:r>
              <a:rPr lang="vi-VN" dirty="0" smtClean="0"/>
              <a:t>.</a:t>
            </a:r>
            <a:endParaRPr lang="en-US" dirty="0" smtClean="0"/>
          </a:p>
          <a:p>
            <a:pPr marL="285750" indent="-285750">
              <a:buFontTx/>
              <a:buChar char="-"/>
            </a:pPr>
            <a:r>
              <a:rPr lang="vi-VN" dirty="0"/>
              <a:t>Bài thi kết thúc khi người thi đã hoàn thành, khi hết giờ làm. Điểm và thời gian làm sẽ được lưu lại.</a:t>
            </a:r>
          </a:p>
        </p:txBody>
      </p:sp>
      <p:pic>
        <p:nvPicPr>
          <p:cNvPr id="4102" name="Picture 6" descr="http://vnadmin.violympic.vn/Images/Ph%C6%B0%C6%A1ng/untitled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325" y="1527069"/>
            <a:ext cx="5893365" cy="3629690"/>
          </a:xfrm>
          <a:prstGeom prst="rect">
            <a:avLst/>
          </a:prstGeom>
          <a:noFill/>
          <a:extLst>
            <a:ext uri="{909E8E84-426E-40DD-AFC4-6F175D3DCCD1}">
              <a14:hiddenFill xmlns:a14="http://schemas.microsoft.com/office/drawing/2010/main">
                <a:solidFill>
                  <a:srgbClr val="FFFFFF"/>
                </a:solidFill>
              </a14:hiddenFill>
            </a:ext>
          </a:extLst>
        </p:spPr>
      </p:pic>
      <p:sp>
        <p:nvSpPr>
          <p:cNvPr id="8" name="Sun 7">
            <a:hlinkClick r:id="rId5" action="ppaction://hlinksldjump"/>
          </p:cNvPr>
          <p:cNvSpPr/>
          <p:nvPr/>
        </p:nvSpPr>
        <p:spPr>
          <a:xfrm>
            <a:off x="7086600" y="5791200"/>
            <a:ext cx="762000" cy="70485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64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4100"/>
                                        </p:tgtEl>
                                      </p:cBhvr>
                                    </p:animEffect>
                                    <p:set>
                                      <p:cBhvr>
                                        <p:cTn id="11" dur="1" fill="hold">
                                          <p:stCondLst>
                                            <p:cond delay="499"/>
                                          </p:stCondLst>
                                        </p:cTn>
                                        <p:tgtEl>
                                          <p:spTgt spid="4100"/>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4098"/>
                                        </p:tgtEl>
                                      </p:cBhvr>
                                    </p:animEffect>
                                    <p:set>
                                      <p:cBhvr>
                                        <p:cTn id="15" dur="1" fill="hold">
                                          <p:stCondLst>
                                            <p:cond delay="499"/>
                                          </p:stCondLst>
                                        </p:cTn>
                                        <p:tgtEl>
                                          <p:spTgt spid="4098"/>
                                        </p:tgtEl>
                                        <p:attrNameLst>
                                          <p:attrName>style.visibility</p:attrName>
                                        </p:attrNameLst>
                                      </p:cBhvr>
                                      <p:to>
                                        <p:strVal val="hidden"/>
                                      </p:to>
                                    </p:se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xit" presetSubtype="32" fill="hold" grpId="1" nodeType="clickEffect">
                                  <p:stCondLst>
                                    <p:cond delay="0"/>
                                  </p:stCondLst>
                                  <p:childTnLst>
                                    <p:animEffect transition="out" filter="circle(out)">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33400"/>
            <a:ext cx="3892412" cy="369332"/>
          </a:xfrm>
          <a:prstGeom prst="rect">
            <a:avLst/>
          </a:prstGeom>
          <a:noFill/>
        </p:spPr>
        <p:txBody>
          <a:bodyPr wrap="none" rtlCol="0">
            <a:spAutoFit/>
          </a:bodyPr>
          <a:lstStyle/>
          <a:p>
            <a:r>
              <a:rPr lang="en-US" dirty="0" err="1" smtClean="0"/>
              <a:t>Để</a:t>
            </a:r>
            <a:r>
              <a:rPr lang="en-US" dirty="0" smtClean="0"/>
              <a:t> </a:t>
            </a:r>
            <a:r>
              <a:rPr lang="en-US" dirty="0" err="1" smtClean="0"/>
              <a:t>biết</a:t>
            </a:r>
            <a:r>
              <a:rPr lang="en-US" dirty="0" smtClean="0"/>
              <a:t> </a:t>
            </a:r>
            <a:r>
              <a:rPr lang="en-US" dirty="0" err="1" smtClean="0"/>
              <a:t>cách</a:t>
            </a:r>
            <a:r>
              <a:rPr lang="en-US" dirty="0" smtClean="0"/>
              <a:t> </a:t>
            </a:r>
            <a:r>
              <a:rPr lang="en-US" dirty="0" err="1" smtClean="0"/>
              <a:t>làm</a:t>
            </a:r>
            <a:r>
              <a:rPr lang="en-US" dirty="0" smtClean="0"/>
              <a:t> </a:t>
            </a:r>
            <a:r>
              <a:rPr lang="en-US" dirty="0" err="1" smtClean="0"/>
              <a:t>bài</a:t>
            </a:r>
            <a:r>
              <a:rPr lang="en-US" dirty="0" smtClean="0"/>
              <a:t> </a:t>
            </a:r>
            <a:r>
              <a:rPr lang="en-US" dirty="0" err="1" smtClean="0"/>
              <a:t>thi</a:t>
            </a:r>
            <a:r>
              <a:rPr lang="en-US" dirty="0" smtClean="0"/>
              <a:t> ta </a:t>
            </a:r>
            <a:r>
              <a:rPr lang="en-US" dirty="0" err="1" smtClean="0"/>
              <a:t>vào</a:t>
            </a:r>
            <a:r>
              <a:rPr lang="en-US" dirty="0" smtClean="0"/>
              <a:t> </a:t>
            </a:r>
            <a:r>
              <a:rPr lang="en-US" dirty="0" err="1" smtClean="0"/>
              <a:t>mục</a:t>
            </a:r>
            <a:endParaRPr lang="en-US"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90600"/>
            <a:ext cx="5105400" cy="550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850355" y="1219200"/>
            <a:ext cx="1143000" cy="4898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1295400" y="2596243"/>
            <a:ext cx="566056"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295400" y="4267200"/>
            <a:ext cx="566056"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295400" y="3886200"/>
            <a:ext cx="566056"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317171" y="3503244"/>
            <a:ext cx="566056"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295400" y="3048000"/>
            <a:ext cx="566056"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43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0"/>
            <a:ext cx="2217274" cy="523220"/>
          </a:xfrm>
          <a:prstGeom prst="rect">
            <a:avLst/>
          </a:prstGeom>
          <a:noFill/>
        </p:spPr>
        <p:txBody>
          <a:bodyPr wrap="none" rtlCol="0">
            <a:spAutoFit/>
          </a:bodyPr>
          <a:lstStyle/>
          <a:p>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luyện</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4" name="TextBox 3"/>
          <p:cNvSpPr txBox="1"/>
          <p:nvPr/>
        </p:nvSpPr>
        <p:spPr>
          <a:xfrm>
            <a:off x="1644869" y="1535668"/>
            <a:ext cx="605133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http://baovietnhantho.violympic.vn/</a:t>
            </a:r>
          </a:p>
        </p:txBody>
      </p:sp>
      <p:sp>
        <p:nvSpPr>
          <p:cNvPr id="5" name="Rectangle 4"/>
          <p:cNvSpPr/>
          <p:nvPr/>
        </p:nvSpPr>
        <p:spPr>
          <a:xfrm>
            <a:off x="1644869" y="2782669"/>
            <a:ext cx="4204997"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2400" dirty="0"/>
              <a:t>http://luyenthi.violympic.vn/</a:t>
            </a:r>
          </a:p>
        </p:txBody>
      </p:sp>
    </p:spTree>
    <p:extLst>
      <p:ext uri="{BB962C8B-B14F-4D97-AF65-F5344CB8AC3E}">
        <p14:creationId xmlns:p14="http://schemas.microsoft.com/office/powerpoint/2010/main" val="3311226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857" y="1676400"/>
            <a:ext cx="8229600" cy="5181600"/>
          </a:xfrm>
          <a:prstGeom prst="rect">
            <a:avLst/>
          </a:prstGeom>
          <a:noFill/>
        </p:spPr>
        <p:txBody>
          <a:bodyPr wrap="none" rtlCol="0">
            <a:prstTxWarp prst="textDeflateInflate">
              <a:avLst>
                <a:gd name="adj" fmla="val 27956"/>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smtClean="0">
                <a:ln/>
                <a:solidFill>
                  <a:schemeClr val="accent3"/>
                </a:solidFill>
              </a:rPr>
              <a:t>XIN CÁM ƠN CÁC THẦY CÔ ĐÃ QUAN TÂM VÀ LẮNG NGHE</a:t>
            </a:r>
            <a:endParaRPr lang="en-US" b="1" dirty="0">
              <a:ln/>
              <a:solidFill>
                <a:schemeClr val="accent3"/>
              </a:solidFill>
            </a:endParaRPr>
          </a:p>
        </p:txBody>
      </p:sp>
    </p:spTree>
    <p:extLst>
      <p:ext uri="{BB962C8B-B14F-4D97-AF65-F5344CB8AC3E}">
        <p14:creationId xmlns:p14="http://schemas.microsoft.com/office/powerpoint/2010/main" val="2262945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53551"/>
            <a:ext cx="6545382" cy="707886"/>
          </a:xfrm>
          <a:prstGeom prst="rect">
            <a:avLst/>
          </a:prstGeom>
          <a:noFill/>
        </p:spPr>
        <p:txBody>
          <a:bodyPr wrap="none" rtlCol="0">
            <a:spAutoFit/>
          </a:bodyPr>
          <a:lstStyle/>
          <a:p>
            <a:r>
              <a:rPr lang="en-US" sz="2000" dirty="0" err="1" smtClean="0">
                <a:latin typeface="Times New Roman" pitchFamily="18" charset="0"/>
                <a:cs typeface="Times New Roman" pitchFamily="18" charset="0"/>
              </a:rPr>
              <a:t>Khi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luyện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chúng</a:t>
            </a:r>
            <a:r>
              <a:rPr lang="en-US" sz="2000" dirty="0" smtClean="0">
                <a:latin typeface="Times New Roman" pitchFamily="18" charset="0"/>
                <a:cs typeface="Times New Roman" pitchFamily="18" charset="0"/>
              </a:rPr>
              <a:t> ta </a:t>
            </a:r>
            <a:r>
              <a:rPr lang="en-US" sz="2000" dirty="0" err="1" smtClean="0">
                <a:latin typeface="Times New Roman" pitchFamily="18" charset="0"/>
                <a:cs typeface="Times New Roman" pitchFamily="18" charset="0"/>
              </a:rPr>
              <a:t>sẽ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trên</a:t>
            </a: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trình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duyệt</a:t>
            </a:r>
            <a:r>
              <a:rPr lang="en-US" sz="2000" dirty="0" smtClean="0">
                <a:latin typeface="Times New Roman" pitchFamily="18" charset="0"/>
                <a:cs typeface="Times New Roman" pitchFamily="18" charset="0"/>
              </a:rPr>
              <a:t> </a:t>
            </a:r>
          </a:p>
          <a:p>
            <a:endParaRPr lang="en-US" sz="2000" dirty="0">
              <a:latin typeface="Times New Roman" pitchFamily="18" charset="0"/>
              <a:cs typeface="Times New Roman" pitchFamily="18" charset="0"/>
            </a:endParaRPr>
          </a:p>
        </p:txBody>
      </p:sp>
      <p:sp>
        <p:nvSpPr>
          <p:cNvPr id="3" name="Right Arrow 2"/>
          <p:cNvSpPr/>
          <p:nvPr/>
        </p:nvSpPr>
        <p:spPr>
          <a:xfrm>
            <a:off x="1187196" y="2258568"/>
            <a:ext cx="978408" cy="484632"/>
          </a:xfrm>
          <a:prstGeom prst="rightArrow">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Documents and Settings\Administrator\Desktop\google-chro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8527" y="1847954"/>
            <a:ext cx="2658525" cy="142864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1124443" y="3962400"/>
            <a:ext cx="978408" cy="484632"/>
          </a:xfrm>
          <a:prstGeom prst="rightArrow">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descr="C:\Documents and Settings\Administrator\Desktop\firefo-100008129-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527" y="3131257"/>
            <a:ext cx="3454143" cy="212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51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1000"/>
                                        <p:tgtEl>
                                          <p:spTgt spid="8194"/>
                                        </p:tgtEl>
                                      </p:cBhvr>
                                    </p:animEffect>
                                    <p:anim calcmode="lin" valueType="num">
                                      <p:cBhvr>
                                        <p:cTn id="12" dur="1000" fill="hold"/>
                                        <p:tgtEl>
                                          <p:spTgt spid="8194"/>
                                        </p:tgtEl>
                                        <p:attrNameLst>
                                          <p:attrName>ppt_x</p:attrName>
                                        </p:attrNameLst>
                                      </p:cBhvr>
                                      <p:tavLst>
                                        <p:tav tm="0">
                                          <p:val>
                                            <p:strVal val="#ppt_x"/>
                                          </p:val>
                                        </p:tav>
                                        <p:tav tm="100000">
                                          <p:val>
                                            <p:strVal val="#ppt_x"/>
                                          </p:val>
                                        </p:tav>
                                      </p:tavLst>
                                    </p:anim>
                                    <p:anim calcmode="lin" valueType="num">
                                      <p:cBhvr>
                                        <p:cTn id="13"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8195"/>
                                        </p:tgtEl>
                                        <p:attrNameLst>
                                          <p:attrName>style.visibility</p:attrName>
                                        </p:attrNameLst>
                                      </p:cBhvr>
                                      <p:to>
                                        <p:strVal val="visible"/>
                                      </p:to>
                                    </p:set>
                                    <p:animEffect transition="in" filter="fade">
                                      <p:cBhvr>
                                        <p:cTn id="22" dur="1000"/>
                                        <p:tgtEl>
                                          <p:spTgt spid="8195"/>
                                        </p:tgtEl>
                                      </p:cBhvr>
                                    </p:animEffect>
                                    <p:anim calcmode="lin" valueType="num">
                                      <p:cBhvr>
                                        <p:cTn id="23" dur="1000" fill="hold"/>
                                        <p:tgtEl>
                                          <p:spTgt spid="8195"/>
                                        </p:tgtEl>
                                        <p:attrNameLst>
                                          <p:attrName>ppt_x</p:attrName>
                                        </p:attrNameLst>
                                      </p:cBhvr>
                                      <p:tavLst>
                                        <p:tav tm="0">
                                          <p:val>
                                            <p:strVal val="#ppt_x"/>
                                          </p:val>
                                        </p:tav>
                                        <p:tav tm="100000">
                                          <p:val>
                                            <p:strVal val="#ppt_x"/>
                                          </p:val>
                                        </p:tav>
                                      </p:tavLst>
                                    </p:anim>
                                    <p:anim calcmode="lin" valueType="num">
                                      <p:cBhvr>
                                        <p:cTn id="24"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829" y="641866"/>
            <a:ext cx="8077200" cy="707886"/>
          </a:xfrm>
          <a:prstGeom prst="rect">
            <a:avLst/>
          </a:prstGeom>
        </p:spPr>
        <p:txBody>
          <a:bodyPr wrap="square">
            <a:spAutoFit/>
          </a:bodyPr>
          <a:lstStyle/>
          <a:p>
            <a:r>
              <a:rPr lang="vi-VN" sz="2000" b="1" u="sng"/>
              <a:t>Bước 1</a:t>
            </a:r>
            <a:r>
              <a:rPr lang="vi-VN" sz="2000" b="1"/>
              <a:t> : </a:t>
            </a:r>
            <a:r>
              <a:rPr lang="vi-VN" sz="2000"/>
              <a:t>Các </a:t>
            </a:r>
            <a:r>
              <a:rPr lang="vi-VN" sz="2000" smtClean="0"/>
              <a:t>bạn</a:t>
            </a:r>
            <a:r>
              <a:rPr lang="en-US" sz="2000" smtClean="0"/>
              <a:t> truy cập website</a:t>
            </a:r>
            <a:r>
              <a:rPr lang="vi-VN" sz="2000"/>
              <a:t>  ( http://www.violympic.vn/ </a:t>
            </a:r>
            <a:r>
              <a:rPr lang="vi-VN" sz="2000" smtClean="0"/>
              <a:t>)</a:t>
            </a:r>
            <a:r>
              <a:rPr lang="en-US" sz="2000" smtClean="0"/>
              <a:t> </a:t>
            </a:r>
            <a:r>
              <a:rPr lang="vi-VN" sz="2000"/>
              <a:t>sau đó click vào </a:t>
            </a:r>
            <a:r>
              <a:rPr lang="vi-VN" sz="2000" b="1">
                <a:solidFill>
                  <a:srgbClr val="FF0000"/>
                </a:solidFill>
              </a:rPr>
              <a:t>Đăng ký</a:t>
            </a:r>
            <a:endParaRPr lang="en-US" sz="2000">
              <a:solidFill>
                <a:srgbClr val="FF0000"/>
              </a:solidFill>
            </a:endParaRPr>
          </a:p>
        </p:txBody>
      </p:sp>
      <p:pic>
        <p:nvPicPr>
          <p:cNvPr id="1026" name="Picture 2" descr="http://3.bp.blogspot.com/-nZie0k6Lygw/VAraWBfKegI/AAAAAAAARGg/37yIXG_K81k/s1600/ScreenHunter_04%2BSep.%2B06%2B16.28.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4247372" cy="402815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514600" y="4572000"/>
            <a:ext cx="17526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587829" y="4114800"/>
            <a:ext cx="1698171" cy="1066800"/>
          </a:xfrm>
          <a:prstGeom prst="wedgeRoundRectCallout">
            <a:avLst>
              <a:gd name="adj1" fmla="val 65065"/>
              <a:gd name="adj2" fmla="val 3256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accent6">
                    <a:lumMod val="75000"/>
                  </a:schemeClr>
                </a:solidFill>
              </a:rPr>
              <a:t>Clich chuột vào đây</a:t>
            </a:r>
            <a:endParaRPr lang="en-US" b="1">
              <a:solidFill>
                <a:schemeClr val="accent6">
                  <a:lumMod val="75000"/>
                </a:schemeClr>
              </a:solidFill>
            </a:endParaRPr>
          </a:p>
        </p:txBody>
      </p:sp>
    </p:spTree>
    <p:extLst>
      <p:ext uri="{BB962C8B-B14F-4D97-AF65-F5344CB8AC3E}">
        <p14:creationId xmlns:p14="http://schemas.microsoft.com/office/powerpoint/2010/main" val="403916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899" y="609600"/>
            <a:ext cx="7696200" cy="523220"/>
          </a:xfrm>
          <a:prstGeom prst="rect">
            <a:avLst/>
          </a:prstGeom>
        </p:spPr>
        <p:txBody>
          <a:bodyPr wrap="square">
            <a:spAutoFit/>
          </a:bodyPr>
          <a:lstStyle/>
          <a:p>
            <a:r>
              <a:rPr lang="vi-VN" b="1"/>
              <a:t>Lưu ý:</a:t>
            </a:r>
            <a:r>
              <a:rPr lang="vi-VN"/>
              <a:t> Bạn bắt buộc phải điền đầy đủ thông tin vào những phần có kí hiệu (</a:t>
            </a:r>
            <a:r>
              <a:rPr lang="vi-VN" sz="2800">
                <a:solidFill>
                  <a:srgbClr val="FF0000"/>
                </a:solidFill>
              </a:rPr>
              <a:t>*</a:t>
            </a:r>
            <a:r>
              <a:rPr lang="vi-VN"/>
              <a:t>).</a:t>
            </a:r>
            <a:endParaRPr lang="en-US"/>
          </a:p>
        </p:txBody>
      </p:sp>
      <p:sp>
        <p:nvSpPr>
          <p:cNvPr id="3" name="Rectangle 2"/>
          <p:cNvSpPr/>
          <p:nvPr/>
        </p:nvSpPr>
        <p:spPr>
          <a:xfrm>
            <a:off x="533399" y="338669"/>
            <a:ext cx="5241125" cy="369332"/>
          </a:xfrm>
          <a:prstGeom prst="rect">
            <a:avLst/>
          </a:prstGeom>
        </p:spPr>
        <p:txBody>
          <a:bodyPr wrap="square">
            <a:spAutoFit/>
          </a:bodyPr>
          <a:lstStyle/>
          <a:p>
            <a:r>
              <a:rPr lang="vi-VN" b="1" u="sng"/>
              <a:t>Bước 2:</a:t>
            </a:r>
            <a:r>
              <a:rPr lang="vi-VN"/>
              <a:t>Điền đầy đủ thông tin vào bảng sau</a:t>
            </a: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132820"/>
            <a:ext cx="5962650"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176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19743"/>
            <a:ext cx="580470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895600" y="58674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95600" y="6324600"/>
            <a:ext cx="1143000" cy="4898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p:cNvSpPr/>
          <p:nvPr/>
        </p:nvSpPr>
        <p:spPr>
          <a:xfrm>
            <a:off x="914400" y="5617029"/>
            <a:ext cx="1698171" cy="533400"/>
          </a:xfrm>
          <a:prstGeom prst="wedgeRoundRectCallout">
            <a:avLst>
              <a:gd name="adj1" fmla="val 65065"/>
              <a:gd name="adj2" fmla="val 32569"/>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accent6">
                    <a:lumMod val="75000"/>
                  </a:schemeClr>
                </a:solidFill>
              </a:rPr>
              <a:t>Tích chọn</a:t>
            </a:r>
            <a:endParaRPr lang="en-US" b="1">
              <a:solidFill>
                <a:schemeClr val="accent6">
                  <a:lumMod val="75000"/>
                </a:schemeClr>
              </a:solidFill>
            </a:endParaRPr>
          </a:p>
        </p:txBody>
      </p:sp>
    </p:spTree>
    <p:extLst>
      <p:ext uri="{BB962C8B-B14F-4D97-AF65-F5344CB8AC3E}">
        <p14:creationId xmlns:p14="http://schemas.microsoft.com/office/powerpoint/2010/main" val="324224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86434"/>
            <a:ext cx="7924800" cy="369332"/>
          </a:xfrm>
          <a:prstGeom prst="rect">
            <a:avLst/>
          </a:prstGeom>
        </p:spPr>
        <p:txBody>
          <a:bodyPr wrap="square">
            <a:spAutoFit/>
          </a:bodyPr>
          <a:lstStyle/>
          <a:p>
            <a:r>
              <a:rPr lang="en-US" smtClean="0"/>
              <a:t>- </a:t>
            </a:r>
            <a:r>
              <a:rPr lang="vi-VN" smtClean="0"/>
              <a:t>Khi </a:t>
            </a:r>
            <a:r>
              <a:rPr lang="vi-VN"/>
              <a:t>đăng ký thành công màn hình sẽ hiển thị tên tài khoản của bạn như hình dưới</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68664"/>
            <a:ext cx="3330169" cy="260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3276600"/>
            <a:ext cx="8077200" cy="3139321"/>
          </a:xfrm>
          <a:prstGeom prst="rect">
            <a:avLst/>
          </a:prstGeom>
        </p:spPr>
        <p:txBody>
          <a:bodyPr wrap="square">
            <a:spAutoFit/>
          </a:bodyPr>
          <a:lstStyle/>
          <a:p>
            <a:pPr algn="just"/>
            <a:r>
              <a:rPr lang="en-US" b="1" i="1" smtClean="0"/>
              <a:t>- </a:t>
            </a:r>
            <a:r>
              <a:rPr lang="vi-VN" smtClean="0"/>
              <a:t>Khi </a:t>
            </a:r>
            <a:r>
              <a:rPr lang="vi-VN"/>
              <a:t>trang web thông báo “Bạn đã đăng ký thành công, xin mời bạn đăng nhập hệ thống” có nghĩa bạn đã chính thức là thành viên của trang web. Nếu không thấy xuất hiện thông báo trên có nghĩa trong quá trình điền thông tin có 1 thông tin nào đó không hợp lệ và bạn hãy đăng kí lại.</a:t>
            </a:r>
            <a:r>
              <a:rPr lang="vi-VN" smtClean="0"/>
              <a:t/>
            </a:r>
            <a:br>
              <a:rPr lang="vi-VN" smtClean="0"/>
            </a:br>
            <a:r>
              <a:rPr lang="vi-VN" smtClean="0"/>
              <a:t/>
            </a:r>
            <a:br>
              <a:rPr lang="vi-VN" smtClean="0"/>
            </a:br>
            <a:r>
              <a:rPr lang="en-US" smtClean="0"/>
              <a:t>- </a:t>
            </a:r>
            <a:r>
              <a:rPr lang="vi-VN" smtClean="0"/>
              <a:t>Khi </a:t>
            </a:r>
            <a:r>
              <a:rPr lang="vi-VN"/>
              <a:t>các bạn đăng ký hay gặp thông báo: "Tên đăng nhập đã tồn tại". Trong trường hợp này bạn phải đăng ký lại. Bạn vẫn khai báo họ tên như bình thường riêng trường Tên đăng nhập bạn vui lòng lấy tên khác. Hiện tại website có hàng triệu thành viên đăng ký nên việc tên đăng nhập bạn chọn đã tồn tại là chuyện bình thường.</a:t>
            </a:r>
            <a:r>
              <a:rPr lang="vi-VN" smtClean="0"/>
              <a:t/>
            </a:r>
            <a:br>
              <a:rPr lang="vi-VN" smtClean="0"/>
            </a:br>
            <a:r>
              <a:rPr lang="vi-VN" b="1"/>
              <a:t>Mẹo nhỏ :</a:t>
            </a:r>
            <a:r>
              <a:rPr lang="vi-VN"/>
              <a:t> Bạn có thể lấy tên đăng nhập có chứa ngày tháng năm sinh của bạn hoặc số điện thoại nhà bạn để tránh bị trùng lặp. Ví dụ</a:t>
            </a:r>
            <a:r>
              <a:rPr lang="vi-VN" smtClean="0"/>
              <a:t>:</a:t>
            </a:r>
            <a:r>
              <a:rPr lang="en-US" smtClean="0"/>
              <a:t> thianhcg</a:t>
            </a:r>
            <a:endParaRPr lang="en-US"/>
          </a:p>
        </p:txBody>
      </p:sp>
    </p:spTree>
    <p:extLst>
      <p:ext uri="{BB962C8B-B14F-4D97-AF65-F5344CB8AC3E}">
        <p14:creationId xmlns:p14="http://schemas.microsoft.com/office/powerpoint/2010/main" val="822429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743" y="609600"/>
            <a:ext cx="8001000" cy="677108"/>
          </a:xfrm>
          <a:prstGeom prst="rect">
            <a:avLst/>
          </a:prstGeom>
        </p:spPr>
        <p:txBody>
          <a:bodyPr wrap="square">
            <a:spAutoFit/>
          </a:bodyPr>
          <a:lstStyle/>
          <a:p>
            <a:r>
              <a:rPr lang="vi-VN" sz="2000" b="1" u="sng">
                <a:solidFill>
                  <a:srgbClr val="FF0000"/>
                </a:solidFill>
                <a:effectLst>
                  <a:outerShdw blurRad="38100" dist="38100" dir="2700000" algn="tl">
                    <a:srgbClr val="000000">
                      <a:alpha val="43137"/>
                    </a:srgbClr>
                  </a:outerShdw>
                </a:effectLst>
              </a:rPr>
              <a:t>* Vào thi </a:t>
            </a:r>
            <a:r>
              <a:rPr lang="vi-VN" b="1"/>
              <a:t>: </a:t>
            </a:r>
            <a:r>
              <a:rPr lang="vi-VN"/>
              <a:t>Bạn đăng nhập vào địa chỉ</a:t>
            </a:r>
            <a:r>
              <a:rPr lang="vi-VN" b="1"/>
              <a:t> </a:t>
            </a:r>
            <a:r>
              <a:rPr lang="vi-VN" b="1" i="1">
                <a:hlinkClick r:id="rId2"/>
              </a:rPr>
              <a:t>www.violympic.vn/</a:t>
            </a:r>
            <a:r>
              <a:rPr lang="vi-VN" b="1" i="1"/>
              <a:t> </a:t>
            </a:r>
            <a:r>
              <a:rPr lang="vi-VN"/>
              <a:t> sau đó đăng nhập tên tài khoản và mật khẩu vừa đăng ký rồi nhấn vào chữ </a:t>
            </a:r>
            <a:r>
              <a:rPr lang="vi-VN" b="1"/>
              <a:t>Đăng nhập</a:t>
            </a: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986" y="2014537"/>
            <a:ext cx="32194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555672" y="3892185"/>
            <a:ext cx="1143000" cy="592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757" y="2014537"/>
            <a:ext cx="32194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577443" y="3892185"/>
            <a:ext cx="1143000" cy="5927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986" y="2014537"/>
            <a:ext cx="32194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555672" y="3992063"/>
            <a:ext cx="1143000" cy="492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1039586" y="2895600"/>
            <a:ext cx="1698171" cy="905963"/>
          </a:xfrm>
          <a:prstGeom prst="wedgeRoundRectCallout">
            <a:avLst>
              <a:gd name="adj1" fmla="val 65065"/>
              <a:gd name="adj2" fmla="val 32569"/>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accent6">
                    <a:lumMod val="75000"/>
                  </a:schemeClr>
                </a:solidFill>
              </a:rPr>
              <a:t>Gõ tên tài khoản (tên đăng nhập)</a:t>
            </a:r>
            <a:endParaRPr lang="en-US" b="1">
              <a:solidFill>
                <a:schemeClr val="accent6">
                  <a:lumMod val="75000"/>
                </a:schemeClr>
              </a:solidFill>
            </a:endParaRPr>
          </a:p>
        </p:txBody>
      </p:sp>
      <p:sp>
        <p:nvSpPr>
          <p:cNvPr id="11" name="Rounded Rectangular Callout 10"/>
          <p:cNvSpPr/>
          <p:nvPr/>
        </p:nvSpPr>
        <p:spPr>
          <a:xfrm>
            <a:off x="5698673" y="2743200"/>
            <a:ext cx="1540328" cy="685799"/>
          </a:xfrm>
          <a:prstGeom prst="wedgeRoundRectCallout">
            <a:avLst>
              <a:gd name="adj1" fmla="val -68909"/>
              <a:gd name="adj2" fmla="val 84236"/>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accent6">
                    <a:lumMod val="75000"/>
                  </a:schemeClr>
                </a:solidFill>
              </a:rPr>
              <a:t>Gõ mật khẩu</a:t>
            </a:r>
            <a:endParaRPr lang="en-US" b="1">
              <a:solidFill>
                <a:schemeClr val="accent6">
                  <a:lumMod val="75000"/>
                </a:schemeClr>
              </a:solidFill>
            </a:endParaRPr>
          </a:p>
        </p:txBody>
      </p:sp>
      <p:sp>
        <p:nvSpPr>
          <p:cNvPr id="12" name="Rounded Rectangle 11"/>
          <p:cNvSpPr/>
          <p:nvPr/>
        </p:nvSpPr>
        <p:spPr>
          <a:xfrm>
            <a:off x="2971800" y="3611063"/>
            <a:ext cx="1143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347482" y="3611063"/>
            <a:ext cx="1291318"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6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829" y="228600"/>
            <a:ext cx="6477000" cy="369332"/>
          </a:xfrm>
          <a:prstGeom prst="rect">
            <a:avLst/>
          </a:prstGeom>
        </p:spPr>
        <p:txBody>
          <a:bodyPr wrap="square">
            <a:spAutoFit/>
          </a:bodyPr>
          <a:lstStyle/>
          <a:p>
            <a:r>
              <a:rPr lang="vi-VN"/>
              <a:t>Khi đăng nhập thành công, bạn vào thẻ</a:t>
            </a:r>
            <a:r>
              <a:rPr lang="vi-VN" b="1"/>
              <a:t> </a:t>
            </a:r>
            <a:r>
              <a:rPr lang="vi-VN" b="1">
                <a:solidFill>
                  <a:srgbClr val="FF0000"/>
                </a:solidFill>
              </a:rPr>
              <a:t>Vào thi</a:t>
            </a:r>
            <a:r>
              <a:rPr lang="vi-VN"/>
              <a:t> để bắt đầu thi</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597932"/>
            <a:ext cx="8382001"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087586" y="533400"/>
            <a:ext cx="838199"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91200" y="5326107"/>
            <a:ext cx="838199" cy="4729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828800" y="2743200"/>
            <a:ext cx="1295400" cy="2286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6190333"/>
            <a:ext cx="8229599" cy="646331"/>
          </a:xfrm>
          <a:prstGeom prst="rect">
            <a:avLst/>
          </a:prstGeom>
        </p:spPr>
        <p:txBody>
          <a:bodyPr wrap="square">
            <a:spAutoFit/>
          </a:bodyPr>
          <a:lstStyle/>
          <a:p>
            <a:r>
              <a:rPr lang="vi-VN"/>
              <a:t>Bạn có thể click vào từng mục như “Vào thi”, “Kết quả”, “Xếp hạng”, “Thi các cấp”, “Hướng dẫn”, “Giới thiệu” tùy theo mục đích của bạn.</a:t>
            </a:r>
            <a:endParaRPr lang="en-US"/>
          </a:p>
        </p:txBody>
      </p:sp>
    </p:spTree>
    <p:extLst>
      <p:ext uri="{BB962C8B-B14F-4D97-AF65-F5344CB8AC3E}">
        <p14:creationId xmlns:p14="http://schemas.microsoft.com/office/powerpoint/2010/main" val="3906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152400"/>
            <a:ext cx="838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Times New Roman" pitchFamily="18" charset="0"/>
                <a:cs typeface="Times New Roman" pitchFamily="18" charset="0"/>
              </a:rPr>
              <a:t>Sau khi bạn đăng nhập bạn click vào chữ “</a:t>
            </a:r>
            <a:r>
              <a:rPr kumimoji="0" lang="en-US" b="0" i="0" u="none" strike="noStrike" cap="none" normalizeH="0" baseline="0" smtClean="0">
                <a:ln>
                  <a:noFill/>
                </a:ln>
                <a:solidFill>
                  <a:srgbClr val="FF0000"/>
                </a:solidFill>
                <a:effectLst/>
                <a:latin typeface="Times New Roman" pitchFamily="18" charset="0"/>
                <a:cs typeface="Times New Roman" pitchFamily="18" charset="0"/>
              </a:rPr>
              <a:t>VÀO THI</a:t>
            </a:r>
            <a:r>
              <a:rPr kumimoji="0" lang="en-US" b="0" i="0" u="none" strike="noStrike" cap="none" normalizeH="0" baseline="0" smtClean="0">
                <a:ln>
                  <a:noFill/>
                </a:ln>
                <a:solidFill>
                  <a:srgbClr val="000000"/>
                </a:solidFill>
                <a:effectLst/>
                <a:latin typeface="Times New Roman" pitchFamily="18" charset="0"/>
                <a:cs typeface="Times New Roman" pitchFamily="18" charset="0"/>
              </a:rPr>
              <a:t>” khi đó màn hình sẽ hiển thị bảng thông tin hướng dẫn chung về các vòng thi cũng như một số quy định chung trong quá trình làm bài thi.</a:t>
            </a:r>
            <a:endParaRPr kumimoji="0" lang="en-US"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Times New Roman" pitchFamily="18" charset="0"/>
                <a:cs typeface="Times New Roman" pitchFamily="18" charset="0"/>
              </a:rPr>
              <a:t>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4" y="1143000"/>
            <a:ext cx="5800725" cy="556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1409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469</TotalTime>
  <Words>1223</Words>
  <Application>Microsoft Office PowerPoint</Application>
  <PresentationFormat>On-screen Show (4:3)</PresentationFormat>
  <Paragraphs>84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HƯỚNG DẪN </dc:title>
  <dc:creator>Admin</dc:creator>
  <cp:lastModifiedBy>Administrator</cp:lastModifiedBy>
  <cp:revision>26</cp:revision>
  <dcterms:created xsi:type="dcterms:W3CDTF">2016-03-29T06:34:26Z</dcterms:created>
  <dcterms:modified xsi:type="dcterms:W3CDTF">2016-04-08T09:51:19Z</dcterms:modified>
</cp:coreProperties>
</file>